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5" r:id="rId7"/>
    <p:sldId id="294" r:id="rId8"/>
    <p:sldId id="289" r:id="rId9"/>
    <p:sldId id="310" r:id="rId10"/>
    <p:sldId id="261" r:id="rId11"/>
    <p:sldId id="281" r:id="rId12"/>
    <p:sldId id="285" r:id="rId13"/>
    <p:sldId id="308" r:id="rId14"/>
    <p:sldId id="309" r:id="rId15"/>
    <p:sldId id="269" r:id="rId16"/>
    <p:sldId id="273" r:id="rId17"/>
    <p:sldId id="270" r:id="rId18"/>
    <p:sldId id="276" r:id="rId19"/>
    <p:sldId id="271" r:id="rId20"/>
    <p:sldId id="305" r:id="rId21"/>
    <p:sldId id="299" r:id="rId22"/>
    <p:sldId id="300" r:id="rId23"/>
    <p:sldId id="304" r:id="rId24"/>
    <p:sldId id="303" r:id="rId25"/>
    <p:sldId id="265" r:id="rId26"/>
    <p:sldId id="301" r:id="rId27"/>
    <p:sldId id="286" r:id="rId28"/>
    <p:sldId id="302" r:id="rId29"/>
    <p:sldId id="267" r:id="rId30"/>
    <p:sldId id="296" r:id="rId31"/>
    <p:sldId id="297" r:id="rId32"/>
    <p:sldId id="306" r:id="rId33"/>
  </p:sldIdLst>
  <p:sldSz cx="12192000" cy="6858000"/>
  <p:notesSz cx="6858000" cy="9144000"/>
  <p:embeddedFontLst>
    <p:embeddedFont>
      <p:font typeface="코트라 볼드체" panose="02020603020101020101" pitchFamily="18" charset="-127"/>
      <p:bold r:id="rId34"/>
    </p:embeddedFont>
    <p:embeddedFont>
      <p:font typeface="나눔스퀘어 Bold" panose="020B0600000101010101" pitchFamily="50" charset="-127"/>
      <p:bold r:id="rId35"/>
    </p:embeddedFont>
    <p:embeddedFont>
      <p:font typeface="나눔스퀘어 ExtraBold" panose="020B0600000101010101" pitchFamily="50" charset="-127"/>
      <p:bold r:id="rId36"/>
    </p:embeddedFont>
    <p:embeddedFont>
      <p:font typeface="나눔스퀘어 Light" panose="020B0600000101010101" pitchFamily="50" charset="-127"/>
      <p:regular r:id="rId37"/>
    </p:embeddedFont>
    <p:embeddedFont>
      <p:font typeface="빛의 계승자 Regular" panose="020B0600000101010101" pitchFamily="50" charset="-127"/>
      <p:regular r:id="rId38"/>
    </p:embeddedFont>
    <p:embeddedFont>
      <p:font typeface="이사만루체 Light" panose="00000300000000000000" pitchFamily="2" charset="-127"/>
      <p:regular r:id="rId39"/>
    </p:embeddedFont>
    <p:embeddedFont>
      <p:font typeface="레시피코리아 Medium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346"/>
    <a:srgbClr val="ABD99F"/>
    <a:srgbClr val="9C5BCD"/>
    <a:srgbClr val="9148C8"/>
    <a:srgbClr val="57C6CF"/>
    <a:srgbClr val="363636"/>
    <a:srgbClr val="466398"/>
    <a:srgbClr val="D0E0D9"/>
    <a:srgbClr val="F6F9F7"/>
    <a:srgbClr val="B67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54" y="96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  <p:guide orient="horz" pos="2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microsoft.com/office/2007/relationships/hdphoto" Target="../media/hdphoto1.wdp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268413"/>
            <a:ext cx="11265763" cy="5593078"/>
            <a:chOff x="-1" y="1268413"/>
            <a:chExt cx="11265763" cy="559307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DC5BDC-BE17-4029-BFAB-18CC743381BB}"/>
                </a:ext>
              </a:extLst>
            </p:cNvPr>
            <p:cNvSpPr/>
            <p:nvPr/>
          </p:nvSpPr>
          <p:spPr>
            <a:xfrm>
              <a:off x="-1" y="1268413"/>
              <a:ext cx="11265763" cy="5589587"/>
            </a:xfrm>
            <a:custGeom>
              <a:avLst/>
              <a:gdLst>
                <a:gd name="connsiteX0" fmla="*/ 0 w 11265763"/>
                <a:gd name="connsiteY0" fmla="*/ 0 h 5589587"/>
                <a:gd name="connsiteX1" fmla="*/ 9886141 w 11265763"/>
                <a:gd name="connsiteY1" fmla="*/ 0 h 5589587"/>
                <a:gd name="connsiteX2" fmla="*/ 11265763 w 11265763"/>
                <a:gd name="connsiteY2" fmla="*/ 5589587 h 5589587"/>
                <a:gd name="connsiteX3" fmla="*/ 0 w 11265763"/>
                <a:gd name="connsiteY3" fmla="*/ 5589587 h 55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763" h="5589587">
                  <a:moveTo>
                    <a:pt x="0" y="0"/>
                  </a:moveTo>
                  <a:lnTo>
                    <a:pt x="9886141" y="0"/>
                  </a:lnTo>
                  <a:lnTo>
                    <a:pt x="11265763" y="5589587"/>
                  </a:lnTo>
                  <a:lnTo>
                    <a:pt x="0" y="5589587"/>
                  </a:lnTo>
                  <a:close/>
                </a:path>
              </a:pathLst>
            </a:custGeom>
            <a:solidFill>
              <a:srgbClr val="5DB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en-US" altLang="ko-KR" sz="7200" dirty="0">
                  <a:latin typeface="레시피코리아 Medium" panose="02020603020101020101" pitchFamily="18" charset="-127"/>
                  <a:ea typeface="레시피코리아 Medium" panose="02020603020101020101" pitchFamily="18" charset="-127"/>
                  <a:cs typeface="코트라 볼드체" panose="02020603020101020101" pitchFamily="18" charset="-127"/>
                </a:rPr>
                <a:t>Guardian Tales </a:t>
              </a:r>
              <a:endParaRPr lang="en-US" altLang="ko-KR" sz="8000" dirty="0"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코트라 볼드체" panose="02020603020101020101" pitchFamily="18" charset="-127"/>
              </a:endParaRPr>
            </a:p>
            <a:p>
              <a:pPr algn="ctr"/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C8F736-7EA6-4F0A-BE42-B6DE91125C63}"/>
                </a:ext>
              </a:extLst>
            </p:cNvPr>
            <p:cNvSpPr/>
            <p:nvPr/>
          </p:nvSpPr>
          <p:spPr>
            <a:xfrm flipH="1">
              <a:off x="9324973" y="1271904"/>
              <a:ext cx="1940789" cy="5589587"/>
            </a:xfrm>
            <a:prstGeom prst="parallelogram">
              <a:avLst>
                <a:gd name="adj" fmla="val 71440"/>
              </a:avLst>
            </a:prstGeom>
            <a:solidFill>
              <a:srgbClr val="ABD9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본인의 안위보다 동료를 더 걱정하는 성격 차용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무모해 보이는 싸움이더라도 사명감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동료를 위해서라면 피하지 않는 성격 차용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성격 모티브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" r="1593"/>
          <a:stretch/>
        </p:blipFill>
        <p:spPr bwMode="auto">
          <a:xfrm>
            <a:off x="1068731" y="1268411"/>
            <a:ext cx="4310988" cy="31562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DE90B27-E1C3-42DC-83AE-C4C654555F1C}"/>
              </a:ext>
            </a:extLst>
          </p:cNvPr>
          <p:cNvSpPr/>
          <p:nvPr/>
        </p:nvSpPr>
        <p:spPr>
          <a:xfrm>
            <a:off x="1068730" y="4461727"/>
            <a:ext cx="4310989" cy="2897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참고 이미지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본인이 더 크게 다쳤지만 동료를 걱정하는 이치고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3C0B59-008F-4335-B079-6A56FC6A3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25"/>
          <a:stretch/>
        </p:blipFill>
        <p:spPr bwMode="auto">
          <a:xfrm>
            <a:off x="6818150" y="1268411"/>
            <a:ext cx="4310988" cy="315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090B05-3E88-4940-8CA6-78DE031F9174}"/>
              </a:ext>
            </a:extLst>
          </p:cNvPr>
          <p:cNvSpPr/>
          <p:nvPr/>
        </p:nvSpPr>
        <p:spPr>
          <a:xfrm>
            <a:off x="6818151" y="4461726"/>
            <a:ext cx="4305119" cy="2897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참고 이미지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힘든 싸움이지만 그럼에도 싸우는 이치고</a:t>
            </a:r>
          </a:p>
        </p:txBody>
      </p:sp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정보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>
                        <a14:foregroundMark x1="61783" y1="40160" x2="61783" y2="40160"/>
                        <a14:foregroundMark x1="68937" y1="39120" x2="68937" y2="39120"/>
                        <a14:foregroundMark x1="70064" y1="40320" x2="70064" y2="40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0" y="1268414"/>
            <a:ext cx="12192001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정보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>
                        <a14:foregroundMark x1="69035" y1="38960" x2="69035" y2="38960"/>
                        <a14:foregroundMark x1="69917" y1="40000" x2="69917" y2="40000"/>
                        <a14:foregroundMark x1="61783" y1="40080" x2="61783" y2="40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21243"/>
          <a:stretch/>
        </p:blipFill>
        <p:spPr>
          <a:xfrm>
            <a:off x="0" y="1783382"/>
            <a:ext cx="5641675" cy="38088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5037827" y="2211353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</a:t>
            </a:r>
            <a:r>
              <a:rPr lang="ko-KR" altLang="en-US" sz="1400" b="1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정신적으로도 육체적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으로도 지쳐 버렸다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세계에 떨어져 있었다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2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스토리</a:t>
            </a:r>
          </a:p>
        </p:txBody>
      </p:sp>
      <p:pic>
        <p:nvPicPr>
          <p:cNvPr id="11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"/>
          <a:stretch/>
        </p:blipFill>
        <p:spPr bwMode="auto">
          <a:xfrm>
            <a:off x="-2" y="1783388"/>
            <a:ext cx="5641978" cy="38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1674F4-1752-4F3B-8DC0-74C41AE2D806}"/>
              </a:ext>
            </a:extLst>
          </p:cNvPr>
          <p:cNvSpPr/>
          <p:nvPr/>
        </p:nvSpPr>
        <p:spPr>
          <a:xfrm>
            <a:off x="5037826" y="2222524"/>
            <a:ext cx="7154174" cy="2951163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그저 죄인이라 말할 뿐이었다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지키기 위해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노력하는 것을 계속 지켜 보며 깨달았다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나태 해서 지키지 못했다는 것을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다짐을 잊지 않기 위해 그는 이 세계에서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53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캐릭터를 기준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 방어력의 비율은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지 속성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탱커인 크레이그를 참고하여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붙는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탱커로써 더욱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튼튼하게끔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549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57138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092176" y="1998804"/>
            <a:ext cx="2984500" cy="71865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906438" y="175496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쉽게 들어올 수 있게 하며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주어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적들의 공격으로부터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딜러를 보호가 가능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 하기 때문에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연계기가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이어지기 쉽게 설정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전열에서 더 오래 버틸 수 있게 설계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 유용한 옵션인</a:t>
            </a:r>
            <a:r>
              <a:rPr lang="ko-KR" altLang="en-US" sz="12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붙는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무기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탱커에 알맞게끔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도발을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충전 시간의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컨셉은 권투가 베이스이며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데빌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메이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크라이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시리즈의 베오울프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길가메쉬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같은 무기들과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던전 앤 파이터에서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인파이터의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모션을 모티브로 작업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4234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 모티브</a:t>
            </a:r>
          </a:p>
        </p:txBody>
      </p:sp>
      <p:pic>
        <p:nvPicPr>
          <p:cNvPr id="1028" name="Picture 4" descr="vw72eV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4" y="1272391"/>
            <a:ext cx="2644775" cy="316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blog/127A9C01493121C74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9" b="89823" l="8304" r="89792">
                        <a14:foregroundMark x1="23010" y1="46521" x2="9516" y2="61163"/>
                        <a14:foregroundMark x1="8304" y1="68120" x2="8304" y2="68120"/>
                        <a14:foregroundMark x1="74048" y1="72897" x2="74048" y2="72897"/>
                        <a14:foregroundMark x1="73010" y1="72274" x2="77336" y2="72274"/>
                        <a14:foregroundMark x1="82872" y1="37175" x2="63841" y2="45275"/>
                        <a14:foregroundMark x1="86851" y1="38422" x2="86851" y2="38422"/>
                        <a14:foregroundMark x1="88235" y1="38422" x2="88235" y2="38422"/>
                        <a14:foregroundMark x1="8824" y1="62409" x2="8824" y2="62409"/>
                        <a14:foregroundMark x1="56747" y1="38629" x2="56747" y2="38629"/>
                        <a14:foregroundMark x1="8651" y1="63448" x2="8651" y2="63448"/>
                        <a14:foregroundMark x1="28201" y1="80789" x2="28201" y2="80789"/>
                        <a14:foregroundMark x1="28028" y1="79232" x2="26471" y2="83074"/>
                        <a14:foregroundMark x1="79585" y1="73209" x2="79585" y2="73209"/>
                        <a14:foregroundMark x1="65917" y1="72274" x2="70415" y2="72378"/>
                        <a14:foregroundMark x1="65571" y1="72690" x2="72318" y2="72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67" b="8322"/>
          <a:stretch/>
        </p:blipFill>
        <p:spPr bwMode="auto">
          <a:xfrm>
            <a:off x="6829426" y="1276033"/>
            <a:ext cx="2587576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43028"/>
              </p:ext>
            </p:extLst>
          </p:nvPr>
        </p:nvGraphicFramePr>
        <p:xfrm>
          <a:off x="2357649" y="1268414"/>
          <a:ext cx="7483464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3149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31496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526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전체 유니크 영웅의 포지션 별 영웅 현황을 보아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속성의 포지션 밸런스가 가장 맞지 않음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타 속성의 영웅 현황은 대체로 골고루 분포가 되어 있으나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속성은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하지 않는 포지션이 </a:t>
            </a:r>
            <a:r>
              <a:rPr lang="en-US" altLang="ko-KR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가지가 존재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시간과 충전 시간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등을 표로 변환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7857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 테이블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56420"/>
              </p:ext>
            </p:extLst>
          </p:nvPr>
        </p:nvGraphicFramePr>
        <p:xfrm>
          <a:off x="843482" y="1268413"/>
          <a:ext cx="10500521" cy="3168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22636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48111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1087468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3353249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</a:tblGrid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Motion_Name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Motion_Time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Charge_Time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Looping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float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bool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137701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4x3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오른손 잽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 대상에게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스탭을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내딛으며 빠르게 공격하는 모션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왼손 스트레이트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제자리에 멈춰 공격 대상에게 공격하는 모션</a:t>
                      </a:r>
                    </a:p>
                  </a:txBody>
                  <a:tcPr marL="7851" marR="7851" marT="7851" marB="0" anchor="ctr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Normal_Atk02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8x8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11x11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큰 소리를 내어 주변의 적을 도발하고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적의 방어력을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감소 시킵니다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marL="7851" marR="7851" marT="7851" marB="0" anchor="ctr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137703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Weapon_Skill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7.0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5x3</a:t>
                      </a:r>
                      <a:endParaRPr lang="ko-KR" altLang="en-US" sz="10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오른팔을 아래에서 위로 크게 휘둘러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적을 가격하는 모션</a:t>
                      </a:r>
                    </a:p>
                  </a:txBody>
                  <a:tcPr marL="7851" marR="7851" marT="785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137704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Chain_Skill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20.0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15x15</a:t>
                      </a:r>
                      <a:endParaRPr lang="ko-KR" altLang="en-US" sz="10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endParaRPr lang="ko-KR" altLang="en-US" sz="10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5994" marR="55994" marT="27997" marB="27997" anchor="ctr" anchorCtr="1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떠있는 적을 왼손으로 다시 쳐 올린 후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내려찍으며 착지</a:t>
                      </a:r>
                      <a:b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착지와 함께 다운 상태로 전환</a:t>
                      </a:r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7851" marR="7851" marT="7851" marB="0" anchor="ctr">
                    <a:lnB>
                      <a:noFill/>
                    </a:lnB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7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69673" y="1276074"/>
            <a:ext cx="7061174" cy="3160989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306889" y="109648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383935" y="109033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4481546-8FDB-49C3-A4E8-D7178F764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63721"/>
              </p:ext>
            </p:extLst>
          </p:nvPr>
        </p:nvGraphicFramePr>
        <p:xfrm>
          <a:off x="2547267" y="1268414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129" marR="37129" marT="18565" marB="185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2D315-EC5F-4649-A654-87DF483542E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기본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시 적 캐릭터방향으로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만큼 전진하며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9AD881D-1D29-4E00-830C-0E8D4DF7724C}"/>
              </a:ext>
            </a:extLst>
          </p:cNvPr>
          <p:cNvCxnSpPr>
            <a:cxnSpLocks/>
          </p:cNvCxnSpPr>
          <p:nvPr/>
        </p:nvCxnSpPr>
        <p:spPr>
          <a:xfrm flipV="1">
            <a:off x="3893344" y="1107667"/>
            <a:ext cx="2667476" cy="1497422"/>
          </a:xfrm>
          <a:prstGeom prst="bentConnector3">
            <a:avLst>
              <a:gd name="adj1" fmla="val 36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591D05-0D16-4F29-8354-6213BC75E491}"/>
              </a:ext>
            </a:extLst>
          </p:cNvPr>
          <p:cNvSpPr txBox="1"/>
          <p:nvPr/>
        </p:nvSpPr>
        <p:spPr>
          <a:xfrm>
            <a:off x="6713348" y="1038418"/>
            <a:ext cx="19163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0.15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713348" y="2949302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143359" y="3018894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713348" y="3615429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143359" y="368502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713348" y="228317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143359" y="2352766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4418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스킬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함성을 질러 주변의 적을 도발하고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방어력을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20%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 시킵니다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파이팅 포즈에서 함성을 질러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붉은 색의 원형 이펙트가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점점 흐려지다가 사라짐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2052" name="Picture 4" descr="Lucidity :: 스킬 1. 함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02" y="1268409"/>
            <a:ext cx="4224872" cy="31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g.inven.co.kr/column/jukz_pre_reporter_2012/2012040920233730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r="13080"/>
          <a:stretch/>
        </p:blipFill>
        <p:spPr bwMode="auto">
          <a:xfrm>
            <a:off x="1765424" y="1268408"/>
            <a:ext cx="3811224" cy="31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미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9x9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 전용 무기 착용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11x11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도발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AC9B99AB-DAC0-49C7-B737-DBC81AE8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123887"/>
              </p:ext>
            </p:extLst>
          </p:nvPr>
        </p:nvGraphicFramePr>
        <p:xfrm>
          <a:off x="6821102" y="1268414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51F2E3-ED46-4F5A-9588-C7A92DF7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085287"/>
              </p:ext>
            </p:extLst>
          </p:nvPr>
        </p:nvGraphicFramePr>
        <p:xfrm>
          <a:off x="561975" y="1268415"/>
          <a:ext cx="3167745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5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5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5" marR="37205" marT="18602" marB="186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C20C6DE-C2BB-466A-A110-EBF3215667BB}"/>
              </a:ext>
            </a:extLst>
          </p:cNvPr>
          <p:cNvCxnSpPr>
            <a:cxnSpLocks/>
          </p:cNvCxnSpPr>
          <p:nvPr/>
        </p:nvCxnSpPr>
        <p:spPr>
          <a:xfrm flipV="1">
            <a:off x="8487091" y="1115479"/>
            <a:ext cx="2078831" cy="889534"/>
          </a:xfrm>
          <a:prstGeom prst="bentConnector3">
            <a:avLst>
              <a:gd name="adj1" fmla="val -40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BC57F-4B6B-4058-B295-EB3727CCA5F5}"/>
              </a:ext>
            </a:extLst>
          </p:cNvPr>
          <p:cNvSpPr txBox="1"/>
          <p:nvPr/>
        </p:nvSpPr>
        <p:spPr>
          <a:xfrm>
            <a:off x="10599655" y="976561"/>
            <a:ext cx="14426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범위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A52800A-DF86-4178-A0AD-0BF1B1F3DE54}"/>
              </a:ext>
            </a:extLst>
          </p:cNvPr>
          <p:cNvCxnSpPr>
            <a:cxnSpLocks/>
          </p:cNvCxnSpPr>
          <p:nvPr/>
        </p:nvCxnSpPr>
        <p:spPr>
          <a:xfrm flipV="1">
            <a:off x="2212181" y="1184728"/>
            <a:ext cx="2466577" cy="965541"/>
          </a:xfrm>
          <a:prstGeom prst="bentConnector3">
            <a:avLst>
              <a:gd name="adj1" fmla="val 37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CD9812-55EF-4821-9DF5-CFDA276621FE}"/>
              </a:ext>
            </a:extLst>
          </p:cNvPr>
          <p:cNvSpPr txBox="1"/>
          <p:nvPr/>
        </p:nvSpPr>
        <p:spPr>
          <a:xfrm>
            <a:off x="4723207" y="1048605"/>
            <a:ext cx="1621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미 착용 시 범위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도달 시간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4723208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5153219" y="3682457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723208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5153219" y="2350202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10599655" y="3612865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11029666" y="3682686"/>
            <a:ext cx="1127403" cy="184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10599655" y="2280610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11029666" y="2350202"/>
            <a:ext cx="11274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38044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적에게 접근하여 오른팔을 아래에서 위로 크게 휘둘러 적을 가격하는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001" y="1268413"/>
            <a:ext cx="4717997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B74A65-22A1-4080-9BF8-70957044A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88234"/>
              </p:ext>
            </p:extLst>
          </p:nvPr>
        </p:nvGraphicFramePr>
        <p:xfrm>
          <a:off x="2551748" y="1268413"/>
          <a:ext cx="3167997" cy="316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57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57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57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066" marR="37066" marT="18533" marB="1853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9D5575-A12C-4DBE-80FB-D1E29F082A4F}"/>
              </a:ext>
            </a:extLst>
          </p:cNvPr>
          <p:cNvSpPr/>
          <p:nvPr/>
        </p:nvSpPr>
        <p:spPr>
          <a:xfrm>
            <a:off x="6835142" y="3123579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D3340-3A73-4B0D-A7C0-FA3F00AEC96A}"/>
              </a:ext>
            </a:extLst>
          </p:cNvPr>
          <p:cNvSpPr txBox="1"/>
          <p:nvPr/>
        </p:nvSpPr>
        <p:spPr>
          <a:xfrm>
            <a:off x="7265153" y="3193171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027BFD-B83C-4FB6-9C7D-69FC4F8B1CC9}"/>
              </a:ext>
            </a:extLst>
          </p:cNvPr>
          <p:cNvSpPr/>
          <p:nvPr/>
        </p:nvSpPr>
        <p:spPr>
          <a:xfrm>
            <a:off x="6835142" y="3789706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5BBAF-418F-4D6F-A575-406D414B0B4F}"/>
              </a:ext>
            </a:extLst>
          </p:cNvPr>
          <p:cNvSpPr txBox="1"/>
          <p:nvPr/>
        </p:nvSpPr>
        <p:spPr>
          <a:xfrm>
            <a:off x="7265153" y="3859298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3759994" y="1154391"/>
            <a:ext cx="2983706" cy="1464985"/>
          </a:xfrm>
          <a:prstGeom prst="bentConnector3">
            <a:avLst>
              <a:gd name="adj1" fmla="val -2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6835142" y="1062058"/>
            <a:ext cx="15728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시간 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6835142" y="2457451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7265153" y="2527043"/>
            <a:ext cx="11810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19869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떠있는 적에게 접근하여 왼손으로 다시 쳐 올린 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08" y="1272983"/>
            <a:ext cx="6616784" cy="3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적 대상 캐릭터가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안에 존재 한다면 돌진 후 연계기 발동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연계기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컷 발동 후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15x15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내려찍기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20.0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공격 모션</a:t>
            </a: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24E128F4-7C6D-4ADD-BE66-140E422A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2363"/>
              </p:ext>
            </p:extLst>
          </p:nvPr>
        </p:nvGraphicFramePr>
        <p:xfrm>
          <a:off x="6816167" y="1268413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4F5FFD2-B4AB-4100-914D-A155E7F27391}"/>
              </a:ext>
            </a:extLst>
          </p:cNvPr>
          <p:cNvSpPr/>
          <p:nvPr/>
        </p:nvSpPr>
        <p:spPr>
          <a:xfrm>
            <a:off x="10196307" y="2398844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9656-D14D-49DF-963F-39B96B20625F}"/>
              </a:ext>
            </a:extLst>
          </p:cNvPr>
          <p:cNvSpPr txBox="1"/>
          <p:nvPr/>
        </p:nvSpPr>
        <p:spPr>
          <a:xfrm>
            <a:off x="10628543" y="2468436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7C6E0-81E5-4476-AE35-CF822140DB4F}"/>
              </a:ext>
            </a:extLst>
          </p:cNvPr>
          <p:cNvSpPr/>
          <p:nvPr/>
        </p:nvSpPr>
        <p:spPr>
          <a:xfrm>
            <a:off x="10196307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9BFB3-9E8D-4388-894C-FB947CE443B5}"/>
              </a:ext>
            </a:extLst>
          </p:cNvPr>
          <p:cNvSpPr txBox="1"/>
          <p:nvPr/>
        </p:nvSpPr>
        <p:spPr>
          <a:xfrm>
            <a:off x="10628543" y="3879912"/>
            <a:ext cx="94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6E22458-FBC6-4FB6-AE86-FB84FEC09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79439"/>
              </p:ext>
            </p:extLst>
          </p:nvPr>
        </p:nvGraphicFramePr>
        <p:xfrm>
          <a:off x="561975" y="1268414"/>
          <a:ext cx="3167766" cy="3168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846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  <a:gridCol w="150846">
                  <a:extLst>
                    <a:ext uri="{9D8B030D-6E8A-4147-A177-3AD203B41FA5}">
                      <a16:colId xmlns:a16="http://schemas.microsoft.com/office/drawing/2014/main" val="2497873734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4883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5088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E028-A9D8-46A3-82B8-C8752E2050C5}"/>
              </a:ext>
            </a:extLst>
          </p:cNvPr>
          <p:cNvSpPr/>
          <p:nvPr/>
        </p:nvSpPr>
        <p:spPr>
          <a:xfrm>
            <a:off x="4242626" y="3103797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EA623-0307-4B08-B235-8ACEAA8C97C9}"/>
              </a:ext>
            </a:extLst>
          </p:cNvPr>
          <p:cNvSpPr txBox="1"/>
          <p:nvPr/>
        </p:nvSpPr>
        <p:spPr>
          <a:xfrm>
            <a:off x="4672637" y="3173389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2956B4-331A-4B36-86D0-931A84B74550}"/>
              </a:ext>
            </a:extLst>
          </p:cNvPr>
          <p:cNvSpPr/>
          <p:nvPr/>
        </p:nvSpPr>
        <p:spPr>
          <a:xfrm>
            <a:off x="4242626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D1C6B-2309-4C94-B1D7-A8F1F4BBE855}"/>
              </a:ext>
            </a:extLst>
          </p:cNvPr>
          <p:cNvSpPr txBox="1"/>
          <p:nvPr/>
        </p:nvSpPr>
        <p:spPr>
          <a:xfrm>
            <a:off x="4672637" y="3879912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A3401-DE12-47A8-86AE-84B8E2045649}"/>
              </a:ext>
            </a:extLst>
          </p:cNvPr>
          <p:cNvSpPr/>
          <p:nvPr/>
        </p:nvSpPr>
        <p:spPr>
          <a:xfrm>
            <a:off x="4242626" y="239884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4D0DA-4454-4874-8A0D-72DFAA423DFD}"/>
              </a:ext>
            </a:extLst>
          </p:cNvPr>
          <p:cNvSpPr txBox="1"/>
          <p:nvPr/>
        </p:nvSpPr>
        <p:spPr>
          <a:xfrm>
            <a:off x="4672637" y="2468436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95D7B19-2B54-423C-A3D3-597AAEFFFBDD}"/>
              </a:ext>
            </a:extLst>
          </p:cNvPr>
          <p:cNvCxnSpPr>
            <a:cxnSpLocks/>
          </p:cNvCxnSpPr>
          <p:nvPr/>
        </p:nvCxnSpPr>
        <p:spPr>
          <a:xfrm flipV="1">
            <a:off x="8168875" y="1115478"/>
            <a:ext cx="1982981" cy="583147"/>
          </a:xfrm>
          <a:prstGeom prst="bentConnector3">
            <a:avLst>
              <a:gd name="adj1" fmla="val 52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0D63B6-E9A6-4DF1-82F0-83234085229C}"/>
              </a:ext>
            </a:extLst>
          </p:cNvPr>
          <p:cNvSpPr txBox="1"/>
          <p:nvPr/>
        </p:nvSpPr>
        <p:spPr>
          <a:xfrm>
            <a:off x="10196307" y="1046225"/>
            <a:ext cx="19829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낙하 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적용까지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</a:p>
        </p:txBody>
      </p:sp>
      <p:cxnSp>
        <p:nvCxnSpPr>
          <p:cNvPr id="27" name="연결선: 꺾임 13">
            <a:extLst>
              <a:ext uri="{FF2B5EF4-FFF2-40B4-BE49-F238E27FC236}">
                <a16:creationId xmlns:a16="http://schemas.microsoft.com/office/drawing/2014/main" id="{502CA0D7-E786-4EB3-BD02-307D245AE12D}"/>
              </a:ext>
            </a:extLst>
          </p:cNvPr>
          <p:cNvCxnSpPr>
            <a:cxnSpLocks/>
          </p:cNvCxnSpPr>
          <p:nvPr/>
        </p:nvCxnSpPr>
        <p:spPr>
          <a:xfrm flipV="1">
            <a:off x="1765300" y="1105097"/>
            <a:ext cx="2518079" cy="1498403"/>
          </a:xfrm>
          <a:prstGeom prst="bentConnector3">
            <a:avLst>
              <a:gd name="adj1" fmla="val 25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4554B2-5827-4D03-A703-C2C97FB14E78}"/>
              </a:ext>
            </a:extLst>
          </p:cNvPr>
          <p:cNvSpPr txBox="1"/>
          <p:nvPr/>
        </p:nvSpPr>
        <p:spPr>
          <a:xfrm>
            <a:off x="4327829" y="1035845"/>
            <a:ext cx="189199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돌진 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 최대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9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착용 시 타 탱커들에 비해 넓은 범위를 도발하여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 원거리 딜러에게는 후방에서 자유로운 공격을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전열에서 방어력을 기반으로 버티며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제한이 있는 아레나 혹은 자동으로 진행되는 컨텐츠에 최적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강점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09" y="2097088"/>
            <a:ext cx="3983567" cy="29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최근 신규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포지션을 추가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9C5BC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후방으로 빠르게 침입하여 </a:t>
            </a:r>
            <a:endParaRPr lang="en-US" altLang="ko-KR" sz="20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공격이 가능한 영웅을 사용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후방에 위치한 원거리 딜러를 먼저 공격하여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혼자 남은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손쉽게 제거가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약점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" t="1" r="33529" b="340"/>
          <a:stretch/>
        </p:blipFill>
        <p:spPr>
          <a:xfrm>
            <a:off x="1006370" y="2097088"/>
            <a:ext cx="3985411" cy="29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탱커가 부족한 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</a:t>
            </a:r>
            <a:r>
              <a:rPr lang="ko-KR" altLang="en-US" sz="20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부족함을 보완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해주고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한걸음 나아가 부족함을 장점으로 만들어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원거리 딜러들을 보호하기 위해 사용 한다면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컨텐츠에서도 매력을 느낄 수 있는 캐릭터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카운터가 확실하기 때문에 전체적인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밸런스도 크게 망가트리지 않고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캐릭터들의 사용처를 재 발견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만들어주어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고착되는 메타에 변화를 줄 수 있을 것으로 예상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4152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 합니다</a:t>
            </a:r>
            <a:endParaRPr lang="en-US" altLang="ko-KR" sz="1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8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태생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포지션이 부족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영웅이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되었으나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상대적으로 성능이 낮은 영웅보다 매출의 상승 폭이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143" y="1269902"/>
            <a:ext cx="8637713" cy="316716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552819" y="2259009"/>
            <a:ext cx="4826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rot="1148042">
            <a:off x="6861179" y="2456650"/>
            <a:ext cx="520700" cy="10120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87300" y="2074343"/>
            <a:ext cx="1003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신규 영웅 출시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19879" y="2223718"/>
            <a:ext cx="100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성능이 낮은</a:t>
            </a:r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 출시 </a:t>
            </a:r>
          </a:p>
        </p:txBody>
      </p:sp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8" name="Picture 2" descr="C4CEC1A4-E576-49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1"/>
          <a:stretch/>
        </p:blipFill>
        <p:spPr bwMode="auto">
          <a:xfrm>
            <a:off x="561974" y="1265145"/>
            <a:ext cx="2721600" cy="380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테루일러스트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1" b="12647"/>
          <a:stretch/>
        </p:blipFill>
        <p:spPr bwMode="auto">
          <a:xfrm>
            <a:off x="8907977" y="1274758"/>
            <a:ext cx="2722048" cy="381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83574" y="1274758"/>
            <a:ext cx="37548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근거리 딜러 중 가장 단단하고 강력하여 필수 캐릭터로 꼽히는 캐릭터이지만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단편집으로도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플레이어와 합류하게 된 계기같은 것이 </a:t>
            </a:r>
            <a:endParaRPr lang="en-US" altLang="ko-KR" sz="1600" dirty="0" smtClean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납득이 되지 않는다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평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152727" y="3656276"/>
            <a:ext cx="3754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콜로세움과 같은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원거리 딜러에게 파고 들어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공격이 가능하지만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사거리와 무기 기술의 영향으로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사용처가 넓지는 않으나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추가된 외전으로 감동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받았다는 평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561975" y="4707801"/>
            <a:ext cx="2721600" cy="364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12.3 </a:t>
            </a:r>
            <a:r>
              <a:rPr lang="ko-KR" altLang="en-US" dirty="0" smtClean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출시 </a:t>
            </a:r>
            <a:r>
              <a:rPr lang="ko-KR" altLang="en-US" dirty="0" err="1" smtClean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베스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07976" y="4707801"/>
            <a:ext cx="2721600" cy="364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12.17 </a:t>
            </a:r>
            <a:r>
              <a:rPr lang="ko-KR" altLang="en-US" dirty="0" smtClean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출시 루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7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스토리가 같이 추가된 캐릭터의 매출 상승 폭이 높음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스토리를 같이 출시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유저의 니즈 충족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r="2159"/>
          <a:stretch/>
        </p:blipFill>
        <p:spPr>
          <a:xfrm>
            <a:off x="652509" y="1268413"/>
            <a:ext cx="4966131" cy="3162510"/>
          </a:xfrm>
          <a:prstGeom prst="rect">
            <a:avLst/>
          </a:prstGeom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4"/>
          <a:stretch/>
        </p:blipFill>
        <p:spPr bwMode="auto">
          <a:xfrm>
            <a:off x="6557721" y="1268413"/>
            <a:ext cx="4966131" cy="3167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강철의 연금술사에 나오는 알렉스 루이 암스트롱의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남성미 넘치는 근육질의 외형과 무기를 차용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2509" y="4468131"/>
            <a:ext cx="4966131" cy="2897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참고 이미지</a:t>
            </a:r>
            <a:r>
              <a:rPr lang="en-US" altLang="ko-KR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 : </a:t>
            </a:r>
            <a:r>
              <a:rPr lang="ko-KR" altLang="en-US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외형과 무기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557722" y="4468131"/>
            <a:ext cx="4966131" cy="2897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참고 이미지</a:t>
            </a:r>
            <a:r>
              <a:rPr lang="en-US" altLang="ko-KR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 : </a:t>
            </a:r>
            <a:r>
              <a:rPr lang="ko-KR" altLang="en-US" sz="1000" dirty="0"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외형과 복장</a:t>
            </a: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r="2159"/>
          <a:stretch/>
        </p:blipFill>
        <p:spPr>
          <a:xfrm>
            <a:off x="652509" y="1268413"/>
            <a:ext cx="4966131" cy="3162510"/>
          </a:xfrm>
          <a:prstGeom prst="rect">
            <a:avLst/>
          </a:prstGeom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4"/>
          <a:stretch/>
        </p:blipFill>
        <p:spPr bwMode="auto">
          <a:xfrm>
            <a:off x="6557721" y="1268413"/>
            <a:ext cx="4966131" cy="3167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DB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강철의 연금술사에 나오는 알렉스 루이 암스트롱의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남성미 넘치는 근육질의 외형과 무기를 차용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3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785</Words>
  <Application>Microsoft Office PowerPoint</Application>
  <PresentationFormat>와이드스크린</PresentationFormat>
  <Paragraphs>374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코트라 볼드체</vt:lpstr>
      <vt:lpstr>Arial</vt:lpstr>
      <vt:lpstr>나눔스퀘어 Bold</vt:lpstr>
      <vt:lpstr>나눔스퀘어 ExtraBold</vt:lpstr>
      <vt:lpstr>나눔스퀘어 Light</vt:lpstr>
      <vt:lpstr>빛의 계승자 Regular</vt:lpstr>
      <vt:lpstr>이사만루체 Light</vt:lpstr>
      <vt:lpstr>레시피코리아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801</cp:revision>
  <cp:lastPrinted>2021-04-14T03:47:58Z</cp:lastPrinted>
  <dcterms:created xsi:type="dcterms:W3CDTF">2021-03-29T02:11:06Z</dcterms:created>
  <dcterms:modified xsi:type="dcterms:W3CDTF">2021-04-20T03:53:50Z</dcterms:modified>
</cp:coreProperties>
</file>